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43" r:id="rId2"/>
    <p:sldMasterId id="2147483863" r:id="rId3"/>
  </p:sldMasterIdLst>
  <p:notesMasterIdLst>
    <p:notesMasterId r:id="rId28"/>
  </p:notesMasterIdLst>
  <p:handoutMasterIdLst>
    <p:handoutMasterId r:id="rId29"/>
  </p:handoutMasterIdLst>
  <p:sldIdLst>
    <p:sldId id="1670" r:id="rId4"/>
    <p:sldId id="1675" r:id="rId5"/>
    <p:sldId id="1698" r:id="rId6"/>
    <p:sldId id="1693" r:id="rId7"/>
    <p:sldId id="1695" r:id="rId8"/>
    <p:sldId id="1696" r:id="rId9"/>
    <p:sldId id="1697" r:id="rId10"/>
    <p:sldId id="1700" r:id="rId11"/>
    <p:sldId id="1702" r:id="rId12"/>
    <p:sldId id="1701" r:id="rId13"/>
    <p:sldId id="1699" r:id="rId14"/>
    <p:sldId id="1596" r:id="rId15"/>
    <p:sldId id="1703" r:id="rId16"/>
    <p:sldId id="1704" r:id="rId17"/>
    <p:sldId id="1705" r:id="rId18"/>
    <p:sldId id="1706" r:id="rId19"/>
    <p:sldId id="1707" r:id="rId20"/>
    <p:sldId id="1708" r:id="rId21"/>
    <p:sldId id="1709" r:id="rId22"/>
    <p:sldId id="1710" r:id="rId23"/>
    <p:sldId id="1711" r:id="rId24"/>
    <p:sldId id="1713" r:id="rId25"/>
    <p:sldId id="1712" r:id="rId26"/>
    <p:sldId id="1355" r:id="rId27"/>
  </p:sldIdLst>
  <p:sldSz cx="24377650" cy="13716000"/>
  <p:notesSz cx="6858000" cy="9144000"/>
  <p:defaultTextStyle>
    <a:defPPr>
      <a:defRPr lang="en-US"/>
    </a:defPPr>
    <a:lvl1pPr marL="0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1pPr>
    <a:lvl2pPr marL="914056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2pPr>
    <a:lvl3pPr marL="1828115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3pPr>
    <a:lvl4pPr marL="2742171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4pPr>
    <a:lvl5pPr marL="3656229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5pPr>
    <a:lvl6pPr marL="4570285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6pPr>
    <a:lvl7pPr marL="5484344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7pPr>
    <a:lvl8pPr marL="6398400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8pPr>
    <a:lvl9pPr marL="7312456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53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0BEBE"/>
    <a:srgbClr val="202832"/>
    <a:srgbClr val="40BFBE"/>
    <a:srgbClr val="010E1A"/>
    <a:srgbClr val="041B31"/>
    <a:srgbClr val="2686A7"/>
    <a:srgbClr val="19232C"/>
    <a:srgbClr val="1C2835"/>
    <a:srgbClr val="010101"/>
    <a:srgbClr val="010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199" autoAdjust="0"/>
  </p:normalViewPr>
  <p:slideViewPr>
    <p:cSldViewPr snapToGrid="0" snapToObjects="1">
      <p:cViewPr varScale="1">
        <p:scale>
          <a:sx n="52" d="100"/>
          <a:sy n="52" d="100"/>
        </p:scale>
        <p:origin x="186" y="234"/>
      </p:cViewPr>
      <p:guideLst>
        <p:guide orient="horz" pos="8640"/>
        <p:guide pos="153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-62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5913B-7DAC-D845-BC1D-1E8B40EE75FD}" type="datetimeFigureOut">
              <a:t>28/03/2017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664EA-9666-8E46-AD63-5B48980F3D2F}" type="slidenum"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155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056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115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171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229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0285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344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400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456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Please Install Lato Font Before to</a:t>
            </a:r>
            <a:r>
              <a:rPr lang="en-US" baseline="0"/>
              <a:t> work on your presentation you can download for free lato font here http://www.fontsquirrel.com/fonts/LATO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8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64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3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39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8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43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9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2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06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52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7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42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31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1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8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3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6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4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8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7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sung Galaxy S6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393213" y="3512613"/>
            <a:ext cx="4636955" cy="8206560"/>
          </a:xfrm>
        </p:spPr>
        <p:txBody>
          <a:bodyPr>
            <a:normAutofit/>
          </a:bodyPr>
          <a:lstStyle>
            <a:lvl1pPr>
              <a:defRPr sz="3700"/>
            </a:lvl1pPr>
          </a:lstStyle>
          <a:p>
            <a:endParaRPr lang="en-US" dirty="0"/>
          </a:p>
        </p:txBody>
      </p:sp>
      <p:sp>
        <p:nvSpPr>
          <p:cNvPr id="3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4" name="Agrupar 3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5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7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Imagen 5" descr="Zendos-icon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2" name="Rectángulo 11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3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14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50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8229600"/>
          </a:xfrm>
        </p:spPr>
        <p:txBody>
          <a:bodyPr>
            <a:normAutofit/>
          </a:bodyPr>
          <a:lstStyle>
            <a:lvl1pPr>
              <a:defRPr sz="3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45582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932386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5279539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691078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156325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545582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932386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5279539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691078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156325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209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2"/>
            <a:ext cx="4266089" cy="42672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laxy S6 - 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8652936" y="4245483"/>
            <a:ext cx="2620997" cy="5891824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2194260" y="4245483"/>
            <a:ext cx="1835874" cy="5891824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4241769" y="3600087"/>
            <a:ext cx="4247104" cy="7516648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4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sung - 3 Galaxy S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3830785" y="3649627"/>
            <a:ext cx="3744585" cy="6665915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0310678" y="3649627"/>
            <a:ext cx="3748317" cy="6665915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16924861" y="3649627"/>
            <a:ext cx="3796003" cy="6665915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s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728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s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096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Slide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3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8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" name="Imagen 6" descr="Zendos-icon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2" name="Rectángulo 11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867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79299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5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6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40629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66617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703745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0"/>
            <a:ext cx="24377655" cy="6460437"/>
          </a:xfrm>
        </p:spPr>
        <p:txBody>
          <a:bodyPr rtlCol="0">
            <a:normAutofit/>
          </a:bodyPr>
          <a:lstStyle>
            <a:lvl1pPr marL="0" indent="0">
              <a:buNone/>
              <a:defRPr sz="21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6" y="2466759"/>
            <a:ext cx="4720488" cy="8450344"/>
          </a:xfrm>
        </p:spPr>
        <p:txBody>
          <a:bodyPr rtlCol="0">
            <a:normAutofit/>
          </a:bodyPr>
          <a:lstStyle>
            <a:lvl1pPr marL="0" indent="0">
              <a:buNone/>
              <a:defRPr sz="21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9" y="405798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32753" y="410254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Phone Vs Galax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9" y="405798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10471" y="3720727"/>
            <a:ext cx="3189025" cy="5659069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7611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5519" y="3099320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78263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88618" y="3099320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3960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5"/>
          </a:xfrm>
          <a:prstGeom prst="rect">
            <a:avLst/>
          </a:prstGeom>
        </p:spPr>
        <p:txBody>
          <a:bodyPr vert="horz" lIns="182811" tIns="91405" rIns="182811" bIns="91405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1"/>
            <a:ext cx="21025723" cy="8702677"/>
          </a:xfrm>
          <a:prstGeom prst="rect">
            <a:avLst/>
          </a:prstGeom>
        </p:spPr>
        <p:txBody>
          <a:bodyPr vert="horz" lIns="182811" tIns="91405" rIns="182811" bIns="9140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fld id="{FCEE2C88-6C8F-484D-AF69-578F576B1F4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4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chemeClr val="tx2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5" name="Agrupar 14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16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19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" name="Imagen 17" descr="Zendos-icono.png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29" name="Rectángulo 28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747" r:id="rId2"/>
    <p:sldLayoutId id="2147483801" r:id="rId3"/>
    <p:sldLayoutId id="2147483657" r:id="rId4"/>
    <p:sldLayoutId id="2147483821" r:id="rId5"/>
    <p:sldLayoutId id="2147483780" r:id="rId6"/>
    <p:sldLayoutId id="2147483809" r:id="rId7"/>
    <p:sldLayoutId id="2147483936" r:id="rId8"/>
    <p:sldLayoutId id="2147483844" r:id="rId9"/>
    <p:sldLayoutId id="2147483842" r:id="rId10"/>
    <p:sldLayoutId id="2147483935" r:id="rId11"/>
    <p:sldLayoutId id="2147483877" r:id="rId12"/>
    <p:sldLayoutId id="2147483922" r:id="rId13"/>
    <p:sldLayoutId id="2147483939" r:id="rId14"/>
    <p:sldLayoutId id="214748393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dt="0"/>
  <p:txStyles>
    <p:titleStyle>
      <a:lvl1pPr algn="l" defTabSz="1828115" rtl="0" eaLnBrk="1" latinLnBrk="0" hangingPunct="1">
        <a:lnSpc>
          <a:spcPct val="90000"/>
        </a:lnSpc>
        <a:spcBef>
          <a:spcPct val="0"/>
        </a:spcBef>
        <a:buNone/>
        <a:defRPr lang="en-US" sz="61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029" indent="-457029" algn="l" defTabSz="182811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08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144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7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200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256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731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371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429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48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056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15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171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229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285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344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400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312456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39250" cy="9051925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2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6" y="12712699"/>
            <a:ext cx="7718424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0438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961FF-5FE8-EB4D-989B-E161B1A2E7CF}" type="slidenum">
              <a:t>‹Nº›</a:t>
            </a:fld>
            <a:endParaRPr lang="en-US"/>
          </a:p>
        </p:txBody>
      </p:sp>
      <p:sp>
        <p:nvSpPr>
          <p:cNvPr id="9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10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12" name="Agrupar 11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15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Imagen 13" descr="Zendos-icono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9" name="Rectángulo 18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9329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hf hdr="0" dt="0"/>
  <p:txStyles>
    <p:titleStyle>
      <a:lvl1pPr algn="ctr" defTabSz="45712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9" indent="-285699" algn="l" defTabSz="4571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39250" cy="9051925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2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6" y="12712699"/>
            <a:ext cx="7718424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0438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39DA8-C465-9E4F-B88A-1C86D678B1F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41" r:id="rId2"/>
    <p:sldLayoutId id="2147483958" r:id="rId3"/>
    <p:sldLayoutId id="2147483959" r:id="rId4"/>
  </p:sldLayoutIdLst>
  <p:hf hdr="0" dt="0"/>
  <p:txStyles>
    <p:titleStyle>
      <a:lvl1pPr algn="ctr" defTabSz="45712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9" indent="-285699" algn="l" defTabSz="4571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" y="0"/>
            <a:ext cx="24398816" cy="13737042"/>
          </a:xfrm>
          <a:prstGeom prst="rect">
            <a:avLst/>
          </a:prstGeom>
        </p:spPr>
      </p:pic>
      <p:sp>
        <p:nvSpPr>
          <p:cNvPr id="43" name="Freeform 39"/>
          <p:cNvSpPr>
            <a:spLocks noChangeAspect="1" noChangeArrowheads="1"/>
          </p:cNvSpPr>
          <p:nvPr/>
        </p:nvSpPr>
        <p:spPr bwMode="auto">
          <a:xfrm>
            <a:off x="11790945" y="10852687"/>
            <a:ext cx="197671" cy="197672"/>
          </a:xfrm>
          <a:custGeom>
            <a:avLst/>
            <a:gdLst>
              <a:gd name="T0" fmla="*/ 247 w 248"/>
              <a:gd name="T1" fmla="*/ 124 h 251"/>
              <a:gd name="T2" fmla="*/ 247 w 248"/>
              <a:gd name="T3" fmla="*/ 124 h 251"/>
              <a:gd name="T4" fmla="*/ 123 w 248"/>
              <a:gd name="T5" fmla="*/ 250 h 251"/>
              <a:gd name="T6" fmla="*/ 0 w 248"/>
              <a:gd name="T7" fmla="*/ 124 h 251"/>
              <a:gd name="T8" fmla="*/ 123 w 248"/>
              <a:gd name="T9" fmla="*/ 0 h 251"/>
              <a:gd name="T10" fmla="*/ 247 w 248"/>
              <a:gd name="T11" fmla="*/ 12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8" h="251">
                <a:moveTo>
                  <a:pt x="247" y="124"/>
                </a:moveTo>
                <a:lnTo>
                  <a:pt x="247" y="124"/>
                </a:lnTo>
                <a:cubicBezTo>
                  <a:pt x="247" y="194"/>
                  <a:pt x="191" y="250"/>
                  <a:pt x="123" y="250"/>
                </a:cubicBezTo>
                <a:cubicBezTo>
                  <a:pt x="55" y="250"/>
                  <a:pt x="0" y="194"/>
                  <a:pt x="0" y="124"/>
                </a:cubicBezTo>
                <a:cubicBezTo>
                  <a:pt x="0" y="56"/>
                  <a:pt x="55" y="0"/>
                  <a:pt x="123" y="0"/>
                </a:cubicBezTo>
                <a:cubicBezTo>
                  <a:pt x="191" y="0"/>
                  <a:pt x="247" y="56"/>
                  <a:pt x="247" y="12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31" name="Freeform 205"/>
          <p:cNvSpPr>
            <a:spLocks noChangeArrowheads="1"/>
          </p:cNvSpPr>
          <p:nvPr/>
        </p:nvSpPr>
        <p:spPr bwMode="auto">
          <a:xfrm>
            <a:off x="10225600" y="2629023"/>
            <a:ext cx="3606661" cy="2369485"/>
          </a:xfrm>
          <a:custGeom>
            <a:avLst/>
            <a:gdLst>
              <a:gd name="T0" fmla="*/ 3350 w 15554"/>
              <a:gd name="T1" fmla="*/ 8784 h 10217"/>
              <a:gd name="T2" fmla="*/ 4131 w 15554"/>
              <a:gd name="T3" fmla="*/ 6256 h 10217"/>
              <a:gd name="T4" fmla="*/ 3994 w 15554"/>
              <a:gd name="T5" fmla="*/ 6866 h 10217"/>
              <a:gd name="T6" fmla="*/ 2514 w 15554"/>
              <a:gd name="T7" fmla="*/ 5214 h 10217"/>
              <a:gd name="T8" fmla="*/ 1144 w 15554"/>
              <a:gd name="T9" fmla="*/ 5509 h 10217"/>
              <a:gd name="T10" fmla="*/ 527 w 15554"/>
              <a:gd name="T11" fmla="*/ 5564 h 10217"/>
              <a:gd name="T12" fmla="*/ 521 w 15554"/>
              <a:gd name="T13" fmla="*/ 5557 h 10217"/>
              <a:gd name="T14" fmla="*/ 0 w 15554"/>
              <a:gd name="T15" fmla="*/ 4748 h 10217"/>
              <a:gd name="T16" fmla="*/ 431 w 15554"/>
              <a:gd name="T17" fmla="*/ 3741 h 10217"/>
              <a:gd name="T18" fmla="*/ 664 w 15554"/>
              <a:gd name="T19" fmla="*/ 3186 h 10217"/>
              <a:gd name="T20" fmla="*/ 1884 w 15554"/>
              <a:gd name="T21" fmla="*/ 2295 h 10217"/>
              <a:gd name="T22" fmla="*/ 3207 w 15554"/>
              <a:gd name="T23" fmla="*/ 1466 h 10217"/>
              <a:gd name="T24" fmla="*/ 4221 w 15554"/>
              <a:gd name="T25" fmla="*/ 877 h 10217"/>
              <a:gd name="T26" fmla="*/ 4234 w 15554"/>
              <a:gd name="T27" fmla="*/ 870 h 10217"/>
              <a:gd name="T28" fmla="*/ 5331 w 15554"/>
              <a:gd name="T29" fmla="*/ 226 h 10217"/>
              <a:gd name="T30" fmla="*/ 5468 w 15554"/>
              <a:gd name="T31" fmla="*/ 151 h 10217"/>
              <a:gd name="T32" fmla="*/ 5605 w 15554"/>
              <a:gd name="T33" fmla="*/ 62 h 10217"/>
              <a:gd name="T34" fmla="*/ 5707 w 15554"/>
              <a:gd name="T35" fmla="*/ 7 h 10217"/>
              <a:gd name="T36" fmla="*/ 5714 w 15554"/>
              <a:gd name="T37" fmla="*/ 0 h 10217"/>
              <a:gd name="T38" fmla="*/ 5714 w 15554"/>
              <a:gd name="T39" fmla="*/ 0 h 10217"/>
              <a:gd name="T40" fmla="*/ 7105 w 15554"/>
              <a:gd name="T41" fmla="*/ 219 h 10217"/>
              <a:gd name="T42" fmla="*/ 8846 w 15554"/>
              <a:gd name="T43" fmla="*/ 487 h 10217"/>
              <a:gd name="T44" fmla="*/ 8887 w 15554"/>
              <a:gd name="T45" fmla="*/ 493 h 10217"/>
              <a:gd name="T46" fmla="*/ 9133 w 15554"/>
              <a:gd name="T47" fmla="*/ 535 h 10217"/>
              <a:gd name="T48" fmla="*/ 9147 w 15554"/>
              <a:gd name="T49" fmla="*/ 535 h 10217"/>
              <a:gd name="T50" fmla="*/ 9310 w 15554"/>
              <a:gd name="T51" fmla="*/ 562 h 10217"/>
              <a:gd name="T52" fmla="*/ 9427 w 15554"/>
              <a:gd name="T53" fmla="*/ 603 h 10217"/>
              <a:gd name="T54" fmla="*/ 9468 w 15554"/>
              <a:gd name="T55" fmla="*/ 617 h 10217"/>
              <a:gd name="T56" fmla="*/ 10558 w 15554"/>
              <a:gd name="T57" fmla="*/ 1035 h 10217"/>
              <a:gd name="T58" fmla="*/ 10770 w 15554"/>
              <a:gd name="T59" fmla="*/ 1117 h 10217"/>
              <a:gd name="T60" fmla="*/ 11208 w 15554"/>
              <a:gd name="T61" fmla="*/ 1281 h 10217"/>
              <a:gd name="T62" fmla="*/ 11208 w 15554"/>
              <a:gd name="T63" fmla="*/ 1281 h 10217"/>
              <a:gd name="T64" fmla="*/ 12127 w 15554"/>
              <a:gd name="T65" fmla="*/ 1631 h 10217"/>
              <a:gd name="T66" fmla="*/ 12709 w 15554"/>
              <a:gd name="T67" fmla="*/ 1850 h 10217"/>
              <a:gd name="T68" fmla="*/ 12737 w 15554"/>
              <a:gd name="T69" fmla="*/ 1857 h 10217"/>
              <a:gd name="T70" fmla="*/ 14785 w 15554"/>
              <a:gd name="T71" fmla="*/ 2638 h 10217"/>
              <a:gd name="T72" fmla="*/ 15354 w 15554"/>
              <a:gd name="T73" fmla="*/ 3817 h 10217"/>
              <a:gd name="T74" fmla="*/ 15402 w 15554"/>
              <a:gd name="T75" fmla="*/ 3913 h 10217"/>
              <a:gd name="T76" fmla="*/ 15553 w 15554"/>
              <a:gd name="T77" fmla="*/ 4221 h 10217"/>
              <a:gd name="T78" fmla="*/ 14813 w 15554"/>
              <a:gd name="T79" fmla="*/ 5934 h 10217"/>
              <a:gd name="T80" fmla="*/ 14621 w 15554"/>
              <a:gd name="T81" fmla="*/ 6365 h 10217"/>
              <a:gd name="T82" fmla="*/ 15553 w 15554"/>
              <a:gd name="T83" fmla="*/ 7421 h 10217"/>
              <a:gd name="T84" fmla="*/ 15464 w 15554"/>
              <a:gd name="T85" fmla="*/ 7654 h 10217"/>
              <a:gd name="T86" fmla="*/ 14525 w 15554"/>
              <a:gd name="T87" fmla="*/ 10216 h 10217"/>
              <a:gd name="T88" fmla="*/ 13970 w 15554"/>
              <a:gd name="T89" fmla="*/ 10216 h 10217"/>
              <a:gd name="T90" fmla="*/ 13984 w 15554"/>
              <a:gd name="T91" fmla="*/ 9778 h 10217"/>
              <a:gd name="T92" fmla="*/ 13984 w 15554"/>
              <a:gd name="T93" fmla="*/ 9778 h 10217"/>
              <a:gd name="T94" fmla="*/ 13997 w 15554"/>
              <a:gd name="T95" fmla="*/ 8291 h 10217"/>
              <a:gd name="T96" fmla="*/ 11935 w 15554"/>
              <a:gd name="T97" fmla="*/ 7366 h 10217"/>
              <a:gd name="T98" fmla="*/ 11935 w 15554"/>
              <a:gd name="T99" fmla="*/ 7366 h 10217"/>
              <a:gd name="T100" fmla="*/ 11085 w 15554"/>
              <a:gd name="T101" fmla="*/ 6989 h 10217"/>
              <a:gd name="T102" fmla="*/ 9468 w 15554"/>
              <a:gd name="T103" fmla="*/ 7188 h 10217"/>
              <a:gd name="T104" fmla="*/ 8928 w 15554"/>
              <a:gd name="T105" fmla="*/ 7256 h 10217"/>
              <a:gd name="T106" fmla="*/ 8633 w 15554"/>
              <a:gd name="T107" fmla="*/ 7297 h 10217"/>
              <a:gd name="T108" fmla="*/ 5468 w 15554"/>
              <a:gd name="T109" fmla="*/ 6708 h 10217"/>
              <a:gd name="T110" fmla="*/ 4549 w 15554"/>
              <a:gd name="T111" fmla="*/ 8695 h 10217"/>
              <a:gd name="T112" fmla="*/ 3755 w 15554"/>
              <a:gd name="T113" fmla="*/ 10216 h 10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554" h="10217">
                <a:moveTo>
                  <a:pt x="3350" y="8784"/>
                </a:moveTo>
                <a:lnTo>
                  <a:pt x="4131" y="6256"/>
                </a:lnTo>
                <a:lnTo>
                  <a:pt x="3994" y="6866"/>
                </a:lnTo>
                <a:lnTo>
                  <a:pt x="2514" y="5214"/>
                </a:lnTo>
                <a:lnTo>
                  <a:pt x="1144" y="5509"/>
                </a:lnTo>
                <a:lnTo>
                  <a:pt x="527" y="5564"/>
                </a:lnTo>
                <a:lnTo>
                  <a:pt x="521" y="5557"/>
                </a:lnTo>
                <a:lnTo>
                  <a:pt x="0" y="4748"/>
                </a:lnTo>
                <a:lnTo>
                  <a:pt x="431" y="3741"/>
                </a:lnTo>
                <a:lnTo>
                  <a:pt x="664" y="3186"/>
                </a:lnTo>
                <a:lnTo>
                  <a:pt x="1884" y="2295"/>
                </a:lnTo>
                <a:lnTo>
                  <a:pt x="3207" y="1466"/>
                </a:lnTo>
                <a:lnTo>
                  <a:pt x="4221" y="877"/>
                </a:lnTo>
                <a:lnTo>
                  <a:pt x="4234" y="870"/>
                </a:lnTo>
                <a:lnTo>
                  <a:pt x="5331" y="226"/>
                </a:lnTo>
                <a:lnTo>
                  <a:pt x="5468" y="151"/>
                </a:lnTo>
                <a:lnTo>
                  <a:pt x="5605" y="62"/>
                </a:lnTo>
                <a:lnTo>
                  <a:pt x="5707" y="7"/>
                </a:lnTo>
                <a:lnTo>
                  <a:pt x="5714" y="0"/>
                </a:lnTo>
                <a:lnTo>
                  <a:pt x="5714" y="0"/>
                </a:lnTo>
                <a:lnTo>
                  <a:pt x="7105" y="219"/>
                </a:lnTo>
                <a:lnTo>
                  <a:pt x="8846" y="487"/>
                </a:lnTo>
                <a:lnTo>
                  <a:pt x="8887" y="493"/>
                </a:lnTo>
                <a:lnTo>
                  <a:pt x="9133" y="535"/>
                </a:lnTo>
                <a:lnTo>
                  <a:pt x="9147" y="535"/>
                </a:lnTo>
                <a:lnTo>
                  <a:pt x="9310" y="562"/>
                </a:lnTo>
                <a:lnTo>
                  <a:pt x="9427" y="603"/>
                </a:lnTo>
                <a:lnTo>
                  <a:pt x="9468" y="617"/>
                </a:lnTo>
                <a:lnTo>
                  <a:pt x="10558" y="1035"/>
                </a:lnTo>
                <a:lnTo>
                  <a:pt x="10770" y="1117"/>
                </a:lnTo>
                <a:lnTo>
                  <a:pt x="11208" y="1281"/>
                </a:lnTo>
                <a:lnTo>
                  <a:pt x="11208" y="1281"/>
                </a:lnTo>
                <a:lnTo>
                  <a:pt x="12127" y="1631"/>
                </a:lnTo>
                <a:lnTo>
                  <a:pt x="12709" y="1850"/>
                </a:lnTo>
                <a:lnTo>
                  <a:pt x="12737" y="1857"/>
                </a:lnTo>
                <a:lnTo>
                  <a:pt x="14785" y="2638"/>
                </a:lnTo>
                <a:lnTo>
                  <a:pt x="15354" y="3817"/>
                </a:lnTo>
                <a:lnTo>
                  <a:pt x="15402" y="3913"/>
                </a:lnTo>
                <a:lnTo>
                  <a:pt x="15553" y="4221"/>
                </a:lnTo>
                <a:lnTo>
                  <a:pt x="14813" y="5934"/>
                </a:lnTo>
                <a:lnTo>
                  <a:pt x="14621" y="6365"/>
                </a:lnTo>
                <a:lnTo>
                  <a:pt x="15553" y="7421"/>
                </a:lnTo>
                <a:lnTo>
                  <a:pt x="15464" y="7654"/>
                </a:lnTo>
                <a:lnTo>
                  <a:pt x="14525" y="10216"/>
                </a:lnTo>
                <a:lnTo>
                  <a:pt x="13970" y="10216"/>
                </a:lnTo>
                <a:lnTo>
                  <a:pt x="13984" y="9778"/>
                </a:lnTo>
                <a:lnTo>
                  <a:pt x="13984" y="9778"/>
                </a:lnTo>
                <a:lnTo>
                  <a:pt x="13997" y="8291"/>
                </a:lnTo>
                <a:lnTo>
                  <a:pt x="11935" y="7366"/>
                </a:lnTo>
                <a:lnTo>
                  <a:pt x="11935" y="7366"/>
                </a:lnTo>
                <a:lnTo>
                  <a:pt x="11085" y="6989"/>
                </a:lnTo>
                <a:lnTo>
                  <a:pt x="9468" y="7188"/>
                </a:lnTo>
                <a:lnTo>
                  <a:pt x="8928" y="7256"/>
                </a:lnTo>
                <a:lnTo>
                  <a:pt x="8633" y="7297"/>
                </a:lnTo>
                <a:lnTo>
                  <a:pt x="5468" y="6708"/>
                </a:lnTo>
                <a:lnTo>
                  <a:pt x="4549" y="8695"/>
                </a:lnTo>
                <a:lnTo>
                  <a:pt x="3755" y="1021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36" name="Freeform 210"/>
          <p:cNvSpPr>
            <a:spLocks noChangeArrowheads="1"/>
          </p:cNvSpPr>
          <p:nvPr/>
        </p:nvSpPr>
        <p:spPr bwMode="auto">
          <a:xfrm>
            <a:off x="11872986" y="2680152"/>
            <a:ext cx="634003" cy="826304"/>
          </a:xfrm>
          <a:custGeom>
            <a:avLst/>
            <a:gdLst>
              <a:gd name="T0" fmla="*/ 2733 w 2734"/>
              <a:gd name="T1" fmla="*/ 3563 h 3564"/>
              <a:gd name="T2" fmla="*/ 2548 w 2734"/>
              <a:gd name="T3" fmla="*/ 3557 h 3564"/>
              <a:gd name="T4" fmla="*/ 1213 w 2734"/>
              <a:gd name="T5" fmla="*/ 3474 h 3564"/>
              <a:gd name="T6" fmla="*/ 836 w 2734"/>
              <a:gd name="T7" fmla="*/ 2399 h 3564"/>
              <a:gd name="T8" fmla="*/ 795 w 2734"/>
              <a:gd name="T9" fmla="*/ 2262 h 3564"/>
              <a:gd name="T10" fmla="*/ 425 w 2734"/>
              <a:gd name="T11" fmla="*/ 1220 h 3564"/>
              <a:gd name="T12" fmla="*/ 0 w 2734"/>
              <a:gd name="T13" fmla="*/ 0 h 3564"/>
              <a:gd name="T14" fmla="*/ 1741 w 2734"/>
              <a:gd name="T15" fmla="*/ 268 h 3564"/>
              <a:gd name="T16" fmla="*/ 1782 w 2734"/>
              <a:gd name="T17" fmla="*/ 274 h 3564"/>
              <a:gd name="T18" fmla="*/ 2028 w 2734"/>
              <a:gd name="T19" fmla="*/ 316 h 3564"/>
              <a:gd name="T20" fmla="*/ 2042 w 2734"/>
              <a:gd name="T21" fmla="*/ 316 h 3564"/>
              <a:gd name="T22" fmla="*/ 2205 w 2734"/>
              <a:gd name="T23" fmla="*/ 343 h 3564"/>
              <a:gd name="T24" fmla="*/ 2322 w 2734"/>
              <a:gd name="T25" fmla="*/ 384 h 3564"/>
              <a:gd name="T26" fmla="*/ 2363 w 2734"/>
              <a:gd name="T27" fmla="*/ 398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4" h="3564">
                <a:moveTo>
                  <a:pt x="2733" y="3563"/>
                </a:moveTo>
                <a:lnTo>
                  <a:pt x="2548" y="3557"/>
                </a:lnTo>
                <a:lnTo>
                  <a:pt x="1213" y="3474"/>
                </a:lnTo>
                <a:lnTo>
                  <a:pt x="836" y="2399"/>
                </a:lnTo>
                <a:lnTo>
                  <a:pt x="795" y="2262"/>
                </a:lnTo>
                <a:lnTo>
                  <a:pt x="425" y="1220"/>
                </a:lnTo>
                <a:lnTo>
                  <a:pt x="0" y="0"/>
                </a:lnTo>
                <a:lnTo>
                  <a:pt x="1741" y="268"/>
                </a:lnTo>
                <a:lnTo>
                  <a:pt x="1782" y="274"/>
                </a:lnTo>
                <a:lnTo>
                  <a:pt x="2028" y="316"/>
                </a:lnTo>
                <a:lnTo>
                  <a:pt x="2042" y="316"/>
                </a:lnTo>
                <a:lnTo>
                  <a:pt x="2205" y="343"/>
                </a:lnTo>
                <a:lnTo>
                  <a:pt x="2322" y="384"/>
                </a:lnTo>
                <a:lnTo>
                  <a:pt x="2363" y="39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56" name="Freeform 226"/>
          <p:cNvSpPr>
            <a:spLocks noChangeArrowheads="1"/>
          </p:cNvSpPr>
          <p:nvPr/>
        </p:nvSpPr>
        <p:spPr bwMode="auto">
          <a:xfrm>
            <a:off x="10323768" y="3226249"/>
            <a:ext cx="283257" cy="274072"/>
          </a:xfrm>
          <a:custGeom>
            <a:avLst/>
            <a:gdLst>
              <a:gd name="T0" fmla="*/ 1015 w 1221"/>
              <a:gd name="T1" fmla="*/ 0 h 1180"/>
              <a:gd name="T2" fmla="*/ 240 w 1221"/>
              <a:gd name="T3" fmla="*/ 610 h 1180"/>
              <a:gd name="T4" fmla="*/ 0 w 1221"/>
              <a:gd name="T5" fmla="*/ 1179 h 1180"/>
              <a:gd name="T6" fmla="*/ 1220 w 1221"/>
              <a:gd name="T7" fmla="*/ 425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1" h="1180">
                <a:moveTo>
                  <a:pt x="1015" y="0"/>
                </a:moveTo>
                <a:lnTo>
                  <a:pt x="240" y="610"/>
                </a:lnTo>
                <a:lnTo>
                  <a:pt x="0" y="1179"/>
                </a:lnTo>
                <a:lnTo>
                  <a:pt x="1220" y="425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60" name="Freeform 230"/>
          <p:cNvSpPr>
            <a:spLocks noChangeArrowheads="1"/>
          </p:cNvSpPr>
          <p:nvPr/>
        </p:nvSpPr>
        <p:spPr bwMode="auto">
          <a:xfrm>
            <a:off x="13465151" y="4551609"/>
            <a:ext cx="208607" cy="446899"/>
          </a:xfrm>
          <a:custGeom>
            <a:avLst/>
            <a:gdLst>
              <a:gd name="T0" fmla="*/ 27 w 899"/>
              <a:gd name="T1" fmla="*/ 0 h 1926"/>
              <a:gd name="T2" fmla="*/ 0 w 899"/>
              <a:gd name="T3" fmla="*/ 1925 h 1926"/>
              <a:gd name="T4" fmla="*/ 898 w 899"/>
              <a:gd name="T5" fmla="*/ 1000 h 1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99" h="1926">
                <a:moveTo>
                  <a:pt x="27" y="0"/>
                </a:moveTo>
                <a:lnTo>
                  <a:pt x="0" y="1925"/>
                </a:lnTo>
                <a:lnTo>
                  <a:pt x="898" y="1000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67" name="Freeform 237"/>
          <p:cNvSpPr>
            <a:spLocks noChangeArrowheads="1"/>
          </p:cNvSpPr>
          <p:nvPr/>
        </p:nvSpPr>
        <p:spPr bwMode="auto">
          <a:xfrm>
            <a:off x="11280911" y="4040282"/>
            <a:ext cx="44994" cy="597229"/>
          </a:xfrm>
          <a:custGeom>
            <a:avLst/>
            <a:gdLst>
              <a:gd name="T0" fmla="*/ 0 w 193"/>
              <a:gd name="T1" fmla="*/ 2576 h 2577"/>
              <a:gd name="T2" fmla="*/ 192 w 193"/>
              <a:gd name="T3" fmla="*/ 0 h 2577"/>
              <a:gd name="T4" fmla="*/ 0 w 193"/>
              <a:gd name="T5" fmla="*/ 2576 h 2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3" h="2577">
                <a:moveTo>
                  <a:pt x="0" y="2576"/>
                </a:moveTo>
                <a:lnTo>
                  <a:pt x="192" y="0"/>
                </a:lnTo>
                <a:lnTo>
                  <a:pt x="0" y="2576"/>
                </a:lnTo>
              </a:path>
            </a:pathLst>
          </a:custGeom>
          <a:solidFill>
            <a:srgbClr val="1919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71" name="Freeform 241"/>
          <p:cNvSpPr>
            <a:spLocks noChangeArrowheads="1"/>
          </p:cNvSpPr>
          <p:nvPr/>
        </p:nvSpPr>
        <p:spPr bwMode="auto">
          <a:xfrm>
            <a:off x="10202079" y="3363283"/>
            <a:ext cx="105327" cy="129877"/>
          </a:xfrm>
          <a:custGeom>
            <a:avLst/>
            <a:gdLst>
              <a:gd name="T0" fmla="*/ 308 w 453"/>
              <a:gd name="T1" fmla="*/ 561 h 562"/>
              <a:gd name="T2" fmla="*/ 0 w 453"/>
              <a:gd name="T3" fmla="*/ 0 h 562"/>
              <a:gd name="T4" fmla="*/ 452 w 453"/>
              <a:gd name="T5" fmla="*/ 4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3" h="562">
                <a:moveTo>
                  <a:pt x="308" y="561"/>
                </a:moveTo>
                <a:lnTo>
                  <a:pt x="0" y="0"/>
                </a:lnTo>
                <a:lnTo>
                  <a:pt x="452" y="41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23363" y="3620862"/>
            <a:ext cx="8728131" cy="656574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cs typeface="Helvetica"/>
              </a:rPr>
              <a:t>CONSULTORÍA TECNOLÓGICA</a:t>
            </a:r>
          </a:p>
        </p:txBody>
      </p:sp>
      <p:sp>
        <p:nvSpPr>
          <p:cNvPr id="22" name="TextBox 4"/>
          <p:cNvSpPr txBox="1"/>
          <p:nvPr/>
        </p:nvSpPr>
        <p:spPr>
          <a:xfrm>
            <a:off x="7171765" y="6692529"/>
            <a:ext cx="17205885" cy="1274179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9600" b="1" dirty="0">
                <a:solidFill>
                  <a:schemeClr val="bg1"/>
                </a:solidFill>
                <a:cs typeface="Lato Regular"/>
              </a:rPr>
              <a:t>Analítica de Datos, IOT </a:t>
            </a:r>
            <a:r>
              <a:rPr lang="es-ES" sz="9600" b="1" dirty="0" err="1">
                <a:solidFill>
                  <a:schemeClr val="bg1"/>
                </a:solidFill>
                <a:cs typeface="Lato Regular"/>
              </a:rPr>
              <a:t>Azure</a:t>
            </a:r>
            <a:endParaRPr lang="en-US" sz="9600" b="1" dirty="0">
              <a:solidFill>
                <a:schemeClr val="bg1"/>
              </a:solidFill>
              <a:cs typeface="Lato Regular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7" y="438343"/>
            <a:ext cx="8610618" cy="448361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45327" y="11614489"/>
            <a:ext cx="6523933" cy="1061813"/>
          </a:xfrm>
          <a:prstGeom prst="rect">
            <a:avLst/>
          </a:prstGeom>
          <a:noFill/>
        </p:spPr>
        <p:txBody>
          <a:bodyPr wrap="none" lIns="91424" tIns="45712" rIns="91424" bIns="45712" rtlCol="0" anchor="t">
            <a:spAutoFit/>
          </a:bodyPr>
          <a:lstStyle/>
          <a:p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Data 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Scientist</a:t>
            </a:r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: Luis F. 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Chiroque</a:t>
            </a:r>
          </a:p>
          <a:p>
            <a:endParaRPr lang="es-E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  <a:p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Email: lf.chiroque@imdea.org</a:t>
            </a:r>
          </a:p>
        </p:txBody>
      </p:sp>
    </p:spTree>
    <p:extLst>
      <p:ext uri="{BB962C8B-B14F-4D97-AF65-F5344CB8AC3E}">
        <p14:creationId xmlns:p14="http://schemas.microsoft.com/office/powerpoint/2010/main" val="3917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83566" y="3271070"/>
            <a:ext cx="21210493" cy="55861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I/O de diferentes fuentes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Conversores de formato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Transformación de datos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b="1" i="0" dirty="0">
                <a:solidFill>
                  <a:srgbClr val="222222"/>
                </a:solidFill>
                <a:effectLst/>
                <a:latin typeface="segoe-ui_normal"/>
              </a:rPr>
              <a:t>Machine </a:t>
            </a:r>
            <a:r>
              <a:rPr lang="es-ES" sz="4000" b="1" i="0" dirty="0" err="1">
                <a:solidFill>
                  <a:srgbClr val="222222"/>
                </a:solidFill>
                <a:effectLst/>
                <a:latin typeface="segoe-ui_normal"/>
              </a:rPr>
              <a:t>Learning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 err="1">
                <a:solidFill>
                  <a:srgbClr val="222222"/>
                </a:solidFill>
                <a:effectLst/>
                <a:latin typeface="segoe-ui_normal"/>
              </a:rPr>
              <a:t>OpenCV</a:t>
            </a: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 (visión artificial)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Operaciones estadísticas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Análisis de texto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Series temporales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b="1" i="0" dirty="0" err="1">
                <a:solidFill>
                  <a:srgbClr val="222222"/>
                </a:solidFill>
                <a:effectLst/>
                <a:latin typeface="segoe-ui_normal"/>
              </a:rPr>
              <a:t>WebServices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787" y="466725"/>
            <a:ext cx="6052147" cy="1207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83566" y="3271070"/>
            <a:ext cx="21210493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 Cuando no es suficiente... </a:t>
            </a:r>
            <a:r>
              <a:rPr lang="es-ES" sz="4000" i="0" dirty="0" err="1">
                <a:solidFill>
                  <a:srgbClr val="222222"/>
                </a:solidFill>
                <a:effectLst/>
                <a:latin typeface="segoe-ui_normal"/>
              </a:rPr>
              <a:t>python</a:t>
            </a: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 y R al rescate!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rgbClr val="222222"/>
                </a:solidFill>
                <a:effectLst/>
                <a:latin typeface="segoe-ui_normal"/>
              </a:rPr>
              <a:t>Aceptan </a:t>
            </a:r>
            <a:r>
              <a:rPr lang="es-ES" sz="4000" dirty="0" err="1">
                <a:solidFill>
                  <a:srgbClr val="222222"/>
                </a:solidFill>
                <a:effectLst/>
                <a:latin typeface="segoe-ui_normal"/>
              </a:rPr>
              <a:t>streaming</a:t>
            </a:r>
            <a:r>
              <a:rPr lang="es-ES" sz="4000" dirty="0">
                <a:solidFill>
                  <a:srgbClr val="222222"/>
                </a:solidFill>
                <a:effectLst/>
                <a:latin typeface="segoe-ui_normal"/>
              </a:rPr>
              <a:t> de datos</a:t>
            </a:r>
          </a:p>
        </p:txBody>
      </p:sp>
      <p:pic>
        <p:nvPicPr>
          <p:cNvPr id="5" name="Imagen 4" descr="https://social.msdn.microsoft.com/Forums/getfile/7997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969" y="4286250"/>
            <a:ext cx="6210457" cy="63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09333" y="3952875"/>
            <a:ext cx="21210493" cy="34778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222222"/>
                </a:solidFill>
                <a:latin typeface="segoe-ui_normal"/>
              </a:rPr>
              <a:t> Entrenamiento y Validación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i="0" dirty="0">
                <a:solidFill>
                  <a:srgbClr val="222222"/>
                </a:solidFill>
                <a:effectLst/>
                <a:latin typeface="segoe-ui_normal"/>
              </a:rPr>
              <a:t>Elegir modelo adecuado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i="0" dirty="0">
                <a:solidFill>
                  <a:srgbClr val="222222"/>
                </a:solidFill>
                <a:effectLst/>
                <a:latin typeface="segoe-ui_normal"/>
              </a:rPr>
              <a:t>Validación 70% / 30%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i="0" dirty="0">
                <a:solidFill>
                  <a:srgbClr val="222222"/>
                </a:solidFill>
                <a:effectLst/>
                <a:latin typeface="segoe-ui_normal"/>
              </a:rPr>
              <a:t>Validación cruzada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763" y="2724150"/>
            <a:ext cx="14552997" cy="79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916" y="2952750"/>
            <a:ext cx="21494130" cy="96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9" y="2867025"/>
            <a:ext cx="18994006" cy="99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3" y="2933700"/>
            <a:ext cx="14487204" cy="10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35" y="3009900"/>
            <a:ext cx="22513918" cy="9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5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3200400"/>
            <a:ext cx="22535849" cy="92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10" y="3200400"/>
            <a:ext cx="22398780" cy="89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67" y="3448050"/>
            <a:ext cx="22338768" cy="86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965367" y="976999"/>
            <a:ext cx="644689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Esquema Global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ttps://justynalucznikdotcom.files.wordpress.com/2016/05/arch.png?w=9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44" y="3533775"/>
            <a:ext cx="20911221" cy="72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47" y="3057525"/>
            <a:ext cx="14881961" cy="102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876550"/>
            <a:ext cx="20507239" cy="102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493952" y="2047875"/>
            <a:ext cx="21210493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Ejemplo</a:t>
            </a:r>
            <a:endParaRPr lang="es-ES" sz="4400" i="0" dirty="0">
              <a:effectLst/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83" y="2895600"/>
            <a:ext cx="10606493" cy="103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7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09360" y="3657600"/>
            <a:ext cx="21210493" cy="4832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 algn="just"/>
            <a:r>
              <a:rPr lang="es-ES" sz="4400" dirty="0">
                <a:solidFill>
                  <a:srgbClr val="222222"/>
                </a:solidFill>
                <a:latin typeface="segoe-ui_normal"/>
              </a:rPr>
              <a:t>Practicar más</a:t>
            </a:r>
            <a:endParaRPr lang="es-ES" sz="4400" dirty="0">
              <a:solidFill>
                <a:srgbClr val="323539"/>
              </a:solidFill>
              <a:latin typeface="segoe-ui_normal"/>
            </a:endParaRP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 err="1">
                <a:latin typeface="segoe-ui_normal"/>
              </a:rPr>
              <a:t>datasets</a:t>
            </a:r>
            <a:r>
              <a:rPr lang="es-ES" sz="4400" dirty="0">
                <a:latin typeface="segoe-ui_normal"/>
              </a:rPr>
              <a:t>/concursos disponible para practicar con </a:t>
            </a:r>
            <a:r>
              <a:rPr lang="es-ES" sz="4400" dirty="0" err="1">
                <a:latin typeface="segoe-ui_normal"/>
              </a:rPr>
              <a:t>azureML</a:t>
            </a:r>
          </a:p>
          <a:p>
            <a:pPr marL="2399615" lvl="2" indent="-571500" algn="just">
              <a:buFont typeface="Arial" panose="020B0604020202020204" pitchFamily="34" charset="0"/>
              <a:buChar char="•"/>
            </a:pPr>
            <a:r>
              <a:rPr lang="es-ES" sz="4400" i="0" dirty="0" err="1">
                <a:effectLst/>
                <a:latin typeface="segoe-ui_normal"/>
              </a:rPr>
              <a:t>Kaggle</a:t>
            </a:r>
          </a:p>
          <a:p>
            <a:pPr marL="2399615" lvl="2" indent="-571500" algn="just">
              <a:buFont typeface="Arial" panose="020B0604020202020204" pitchFamily="34" charset="0"/>
              <a:buChar char="•"/>
            </a:pPr>
            <a:r>
              <a:rPr lang="es-ES" sz="4400" i="0" dirty="0" err="1">
                <a:effectLst/>
                <a:latin typeface="segoe-ui_normal"/>
              </a:rPr>
              <a:t>opendata</a:t>
            </a:r>
            <a:r>
              <a:rPr lang="es-ES" sz="4400" i="0" dirty="0">
                <a:effectLst/>
                <a:latin typeface="segoe-ui_normal"/>
              </a:rPr>
              <a:t> (</a:t>
            </a:r>
            <a:r>
              <a:rPr lang="es-ES" sz="4400" i="0" dirty="0" err="1">
                <a:effectLst/>
                <a:latin typeface="segoe-ui_normal"/>
              </a:rPr>
              <a:t>e.g</a:t>
            </a:r>
            <a:r>
              <a:rPr lang="es-ES" sz="4400" i="0" dirty="0">
                <a:effectLst/>
                <a:latin typeface="segoe-ui_normal"/>
              </a:rPr>
              <a:t>. Ayto. Madrid)</a:t>
            </a:r>
          </a:p>
          <a:p>
            <a:pPr marL="2399615" lvl="2" indent="-571500" algn="just">
              <a:buFont typeface="Arial" panose="020B0604020202020204" pitchFamily="34" charset="0"/>
              <a:buChar char="•"/>
            </a:pPr>
            <a:r>
              <a:rPr lang="es-ES" sz="4400" i="0" dirty="0" err="1">
                <a:effectLst/>
                <a:latin typeface="segoe-ui_normal"/>
              </a:rPr>
              <a:t>Datasciencecentral</a:t>
            </a:r>
            <a:endParaRPr lang="es-ES" sz="4400" i="0" dirty="0">
              <a:effectLst/>
              <a:latin typeface="segoe-ui_normal"/>
            </a:endParaRP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s-ES" sz="4400" i="0" dirty="0">
                <a:solidFill>
                  <a:srgbClr val="323539"/>
                </a:solidFill>
                <a:effectLst/>
                <a:latin typeface="segoe-ui_normal"/>
              </a:rPr>
              <a:t>  Más...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10113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263" b="18263"/>
          <a:stretch>
            <a:fillRect/>
          </a:stretch>
        </p:blipFill>
        <p:spPr/>
      </p:pic>
      <p:sp>
        <p:nvSpPr>
          <p:cNvPr id="12" name="Oval 11"/>
          <p:cNvSpPr/>
          <p:nvPr/>
        </p:nvSpPr>
        <p:spPr>
          <a:xfrm flipH="1">
            <a:off x="4293664" y="10760233"/>
            <a:ext cx="1018412" cy="10186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Text Placeholder 33"/>
          <p:cNvSpPr txBox="1">
            <a:spLocks/>
          </p:cNvSpPr>
          <p:nvPr/>
        </p:nvSpPr>
        <p:spPr>
          <a:xfrm>
            <a:off x="5581261" y="10975055"/>
            <a:ext cx="2488155" cy="5020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700" dirty="0" err="1">
                <a:latin typeface="Lato Regular"/>
                <a:cs typeface="Lato Regular"/>
              </a:rPr>
              <a:t>info@zendos.es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19" name="Text Placeholder 33"/>
          <p:cNvSpPr txBox="1">
            <a:spLocks/>
          </p:cNvSpPr>
          <p:nvPr/>
        </p:nvSpPr>
        <p:spPr>
          <a:xfrm>
            <a:off x="11296217" y="10948686"/>
            <a:ext cx="2495976" cy="52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s-ES" sz="2800" dirty="0"/>
              <a:t>34 918 279 451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21" name="Oval 20"/>
          <p:cNvSpPr/>
          <p:nvPr/>
        </p:nvSpPr>
        <p:spPr>
          <a:xfrm flipH="1">
            <a:off x="10000273" y="10733864"/>
            <a:ext cx="1018412" cy="1018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Text Placeholder 33"/>
          <p:cNvSpPr txBox="1">
            <a:spLocks/>
          </p:cNvSpPr>
          <p:nvPr/>
        </p:nvSpPr>
        <p:spPr>
          <a:xfrm>
            <a:off x="17818144" y="10948686"/>
            <a:ext cx="2418474" cy="5020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700" dirty="0" err="1">
                <a:latin typeface="Lato Regular"/>
                <a:cs typeface="Lato Regular"/>
              </a:rPr>
              <a:t>www.zendos.es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28" name="Oval 27"/>
          <p:cNvSpPr/>
          <p:nvPr/>
        </p:nvSpPr>
        <p:spPr>
          <a:xfrm flipH="1">
            <a:off x="16532719" y="10762456"/>
            <a:ext cx="1018412" cy="1018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0" name="Freeform 107"/>
          <p:cNvSpPr>
            <a:spLocks/>
          </p:cNvSpPr>
          <p:nvPr/>
        </p:nvSpPr>
        <p:spPr bwMode="auto">
          <a:xfrm>
            <a:off x="10277367" y="10961308"/>
            <a:ext cx="467854" cy="492243"/>
          </a:xfrm>
          <a:custGeom>
            <a:avLst/>
            <a:gdLst/>
            <a:ahLst/>
            <a:cxnLst>
              <a:cxn ang="0">
                <a:pos x="104" y="88"/>
              </a:cxn>
              <a:cxn ang="0">
                <a:pos x="103" y="87"/>
              </a:cxn>
              <a:cxn ang="0">
                <a:pos x="78" y="76"/>
              </a:cxn>
              <a:cxn ang="0">
                <a:pos x="77" y="76"/>
              </a:cxn>
              <a:cxn ang="0">
                <a:pos x="64" y="86"/>
              </a:cxn>
              <a:cxn ang="0">
                <a:pos x="41" y="67"/>
              </a:cxn>
              <a:cxn ang="0">
                <a:pos x="26" y="44"/>
              </a:cxn>
              <a:cxn ang="0">
                <a:pos x="37" y="30"/>
              </a:cxn>
              <a:cxn ang="0">
                <a:pos x="30" y="4"/>
              </a:cxn>
              <a:cxn ang="0">
                <a:pos x="29" y="4"/>
              </a:cxn>
              <a:cxn ang="0">
                <a:pos x="18" y="0"/>
              </a:cxn>
              <a:cxn ang="0">
                <a:pos x="16" y="2"/>
              </a:cxn>
              <a:cxn ang="0">
                <a:pos x="3" y="14"/>
              </a:cxn>
              <a:cxn ang="0">
                <a:pos x="26" y="83"/>
              </a:cxn>
              <a:cxn ang="0">
                <a:pos x="89" y="113"/>
              </a:cxn>
              <a:cxn ang="0">
                <a:pos x="89" y="113"/>
              </a:cxn>
              <a:cxn ang="0">
                <a:pos x="90" y="112"/>
              </a:cxn>
              <a:cxn ang="0">
                <a:pos x="104" y="101"/>
              </a:cxn>
              <a:cxn ang="0">
                <a:pos x="104" y="88"/>
              </a:cxn>
            </a:cxnLst>
            <a:rect l="0" t="0" r="r" b="b"/>
            <a:pathLst>
              <a:path w="108" h="114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8"/>
          <p:cNvSpPr>
            <a:spLocks noEditPoints="1"/>
          </p:cNvSpPr>
          <p:nvPr/>
        </p:nvSpPr>
        <p:spPr bwMode="auto">
          <a:xfrm>
            <a:off x="16792044" y="10989321"/>
            <a:ext cx="511179" cy="511379"/>
          </a:xfrm>
          <a:custGeom>
            <a:avLst/>
            <a:gdLst/>
            <a:ahLst/>
            <a:cxnLst>
              <a:cxn ang="0">
                <a:pos x="59" y="54"/>
              </a:cxn>
              <a:cxn ang="0">
                <a:pos x="53" y="59"/>
              </a:cxn>
              <a:cxn ang="0">
                <a:pos x="45" y="62"/>
              </a:cxn>
              <a:cxn ang="0">
                <a:pos x="38" y="59"/>
              </a:cxn>
              <a:cxn ang="0">
                <a:pos x="30" y="51"/>
              </a:cxn>
              <a:cxn ang="0">
                <a:pos x="27" y="43"/>
              </a:cxn>
              <a:cxn ang="0">
                <a:pos x="30" y="36"/>
              </a:cxn>
              <a:cxn ang="0">
                <a:pos x="27" y="32"/>
              </a:cxn>
              <a:cxn ang="0">
                <a:pos x="19" y="36"/>
              </a:cxn>
              <a:cxn ang="0">
                <a:pos x="11" y="32"/>
              </a:cxn>
              <a:cxn ang="0">
                <a:pos x="3" y="24"/>
              </a:cxn>
              <a:cxn ang="0">
                <a:pos x="0" y="17"/>
              </a:cxn>
              <a:cxn ang="0">
                <a:pos x="3" y="9"/>
              </a:cxn>
              <a:cxn ang="0">
                <a:pos x="9" y="3"/>
              </a:cxn>
              <a:cxn ang="0">
                <a:pos x="17" y="0"/>
              </a:cxn>
              <a:cxn ang="0">
                <a:pos x="24" y="4"/>
              </a:cxn>
              <a:cxn ang="0">
                <a:pos x="32" y="11"/>
              </a:cxn>
              <a:cxn ang="0">
                <a:pos x="35" y="19"/>
              </a:cxn>
              <a:cxn ang="0">
                <a:pos x="32" y="27"/>
              </a:cxn>
              <a:cxn ang="0">
                <a:pos x="35" y="30"/>
              </a:cxn>
              <a:cxn ang="0">
                <a:pos x="43" y="27"/>
              </a:cxn>
              <a:cxn ang="0">
                <a:pos x="51" y="30"/>
              </a:cxn>
              <a:cxn ang="0">
                <a:pos x="59" y="38"/>
              </a:cxn>
              <a:cxn ang="0">
                <a:pos x="62" y="46"/>
              </a:cxn>
              <a:cxn ang="0">
                <a:pos x="59" y="54"/>
              </a:cxn>
              <a:cxn ang="0">
                <a:pos x="27" y="17"/>
              </a:cxn>
              <a:cxn ang="0">
                <a:pos x="19" y="9"/>
              </a:cxn>
              <a:cxn ang="0">
                <a:pos x="17" y="8"/>
              </a:cxn>
              <a:cxn ang="0">
                <a:pos x="14" y="9"/>
              </a:cxn>
              <a:cxn ang="0">
                <a:pos x="8" y="14"/>
              </a:cxn>
              <a:cxn ang="0">
                <a:pos x="7" y="17"/>
              </a:cxn>
              <a:cxn ang="0">
                <a:pos x="8" y="19"/>
              </a:cxn>
              <a:cxn ang="0">
                <a:pos x="16" y="27"/>
              </a:cxn>
              <a:cxn ang="0">
                <a:pos x="19" y="28"/>
              </a:cxn>
              <a:cxn ang="0">
                <a:pos x="22" y="27"/>
              </a:cxn>
              <a:cxn ang="0">
                <a:pos x="19" y="23"/>
              </a:cxn>
              <a:cxn ang="0">
                <a:pos x="23" y="19"/>
              </a:cxn>
              <a:cxn ang="0">
                <a:pos x="27" y="22"/>
              </a:cxn>
              <a:cxn ang="0">
                <a:pos x="28" y="19"/>
              </a:cxn>
              <a:cxn ang="0">
                <a:pos x="27" y="17"/>
              </a:cxn>
              <a:cxn ang="0">
                <a:pos x="54" y="43"/>
              </a:cxn>
              <a:cxn ang="0">
                <a:pos x="46" y="35"/>
              </a:cxn>
              <a:cxn ang="0">
                <a:pos x="43" y="34"/>
              </a:cxn>
              <a:cxn ang="0">
                <a:pos x="40" y="36"/>
              </a:cxn>
              <a:cxn ang="0">
                <a:pos x="43" y="40"/>
              </a:cxn>
              <a:cxn ang="0">
                <a:pos x="40" y="43"/>
              </a:cxn>
              <a:cxn ang="0">
                <a:pos x="35" y="41"/>
              </a:cxn>
              <a:cxn ang="0">
                <a:pos x="34" y="43"/>
              </a:cxn>
              <a:cxn ang="0">
                <a:pos x="35" y="46"/>
              </a:cxn>
              <a:cxn ang="0">
                <a:pos x="43" y="54"/>
              </a:cxn>
              <a:cxn ang="0">
                <a:pos x="45" y="55"/>
              </a:cxn>
              <a:cxn ang="0">
                <a:pos x="48" y="54"/>
              </a:cxn>
              <a:cxn ang="0">
                <a:pos x="54" y="48"/>
              </a:cxn>
              <a:cxn ang="0">
                <a:pos x="55" y="46"/>
              </a:cxn>
              <a:cxn ang="0">
                <a:pos x="54" y="43"/>
              </a:cxn>
            </a:cxnLst>
            <a:rect l="0" t="0" r="r" b="b"/>
            <a:pathLst>
              <a:path w="62" h="62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4"/>
          <p:cNvSpPr>
            <a:spLocks noEditPoints="1"/>
          </p:cNvSpPr>
          <p:nvPr/>
        </p:nvSpPr>
        <p:spPr bwMode="auto">
          <a:xfrm>
            <a:off x="4537019" y="11033240"/>
            <a:ext cx="542563" cy="421000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327488" y="2508933"/>
            <a:ext cx="7706800" cy="5720667"/>
            <a:chOff x="8327487" y="1849223"/>
            <a:chExt cx="7706801" cy="6380377"/>
          </a:xfrm>
        </p:grpSpPr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8327487" y="1849223"/>
              <a:ext cx="7706801" cy="6380377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0" name="Rectangle 39"/>
            <p:cNvSpPr>
              <a:spLocks/>
            </p:cNvSpPr>
            <p:nvPr/>
          </p:nvSpPr>
          <p:spPr>
            <a:xfrm>
              <a:off x="8327487" y="1849223"/>
              <a:ext cx="7706801" cy="227950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729662" y="4936150"/>
            <a:ext cx="4947018" cy="759144"/>
          </a:xfrm>
          <a:prstGeom prst="rect">
            <a:avLst/>
          </a:prstGeom>
          <a:noFill/>
        </p:spPr>
        <p:txBody>
          <a:bodyPr wrap="square" lIns="182811" tIns="91405" rIns="182811" bIns="91405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Lato Regular"/>
                <a:cs typeface="Lato Regular"/>
              </a:rPr>
              <a:t>Zendos Tecnología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29662" y="5711083"/>
            <a:ext cx="5416316" cy="2105121"/>
          </a:xfrm>
          <a:prstGeom prst="rect">
            <a:avLst/>
          </a:prstGeom>
          <a:noFill/>
        </p:spPr>
        <p:txBody>
          <a:bodyPr wrap="square" lIns="182811" tIns="91405" rIns="182811" bIns="914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s-ES" sz="3200" dirty="0">
                <a:solidFill>
                  <a:schemeClr val="bg1"/>
                </a:solidFill>
              </a:rPr>
              <a:t>C/ Químicas 2, Oficina 1.5</a:t>
            </a:r>
          </a:p>
          <a:p>
            <a:pPr algn="ctr">
              <a:lnSpc>
                <a:spcPct val="130000"/>
              </a:lnSpc>
            </a:pPr>
            <a:r>
              <a:rPr lang="es-ES" sz="3200" dirty="0">
                <a:solidFill>
                  <a:schemeClr val="bg1"/>
                </a:solidFill>
              </a:rPr>
              <a:t>Pol. </a:t>
            </a:r>
            <a:r>
              <a:rPr lang="es-ES" sz="3200" dirty="0" err="1">
                <a:solidFill>
                  <a:schemeClr val="bg1"/>
                </a:solidFill>
              </a:rPr>
              <a:t>Ind</a:t>
            </a:r>
            <a:r>
              <a:rPr lang="es-ES" sz="3200" dirty="0">
                <a:solidFill>
                  <a:schemeClr val="bg1"/>
                </a:solidFill>
              </a:rPr>
              <a:t>. </a:t>
            </a:r>
            <a:r>
              <a:rPr lang="es-ES" sz="3200" dirty="0" err="1">
                <a:solidFill>
                  <a:schemeClr val="bg1"/>
                </a:solidFill>
              </a:rPr>
              <a:t>Urtinsa</a:t>
            </a:r>
            <a:r>
              <a:rPr lang="es-ES" sz="3200" dirty="0">
                <a:solidFill>
                  <a:schemeClr val="bg1"/>
                </a:solidFill>
              </a:rPr>
              <a:t> II, IMEPE, 28923 Alcorcón - España</a:t>
            </a:r>
            <a:endParaRPr lang="pt-BR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9" name="Freeform 172"/>
          <p:cNvSpPr>
            <a:spLocks noEditPoints="1"/>
          </p:cNvSpPr>
          <p:nvPr/>
        </p:nvSpPr>
        <p:spPr bwMode="auto">
          <a:xfrm>
            <a:off x="11553240" y="2778658"/>
            <a:ext cx="1290371" cy="1891280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0" y="37"/>
              </a:cxn>
              <a:cxn ang="0">
                <a:pos x="40" y="117"/>
              </a:cxn>
              <a:cxn ang="0">
                <a:pos x="80" y="37"/>
              </a:cxn>
              <a:cxn ang="0">
                <a:pos x="40" y="0"/>
              </a:cxn>
              <a:cxn ang="0">
                <a:pos x="40" y="49"/>
              </a:cxn>
              <a:cxn ang="0">
                <a:pos x="27" y="37"/>
              </a:cxn>
              <a:cxn ang="0">
                <a:pos x="40" y="24"/>
              </a:cxn>
              <a:cxn ang="0">
                <a:pos x="53" y="37"/>
              </a:cxn>
              <a:cxn ang="0">
                <a:pos x="40" y="49"/>
              </a:cxn>
            </a:cxnLst>
            <a:rect l="0" t="0" r="r" b="b"/>
            <a:pathLst>
              <a:path w="80" h="117">
                <a:moveTo>
                  <a:pt x="40" y="0"/>
                </a:moveTo>
                <a:cubicBezTo>
                  <a:pt x="24" y="0"/>
                  <a:pt x="0" y="8"/>
                  <a:pt x="0" y="37"/>
                </a:cubicBezTo>
                <a:cubicBezTo>
                  <a:pt x="0" y="51"/>
                  <a:pt x="32" y="102"/>
                  <a:pt x="40" y="117"/>
                </a:cubicBezTo>
                <a:cubicBezTo>
                  <a:pt x="48" y="102"/>
                  <a:pt x="80" y="51"/>
                  <a:pt x="80" y="37"/>
                </a:cubicBezTo>
                <a:cubicBezTo>
                  <a:pt x="80" y="8"/>
                  <a:pt x="56" y="0"/>
                  <a:pt x="40" y="0"/>
                </a:cubicBezTo>
                <a:close/>
                <a:moveTo>
                  <a:pt x="40" y="49"/>
                </a:moveTo>
                <a:cubicBezTo>
                  <a:pt x="33" y="49"/>
                  <a:pt x="27" y="44"/>
                  <a:pt x="27" y="37"/>
                </a:cubicBezTo>
                <a:cubicBezTo>
                  <a:pt x="27" y="30"/>
                  <a:pt x="33" y="24"/>
                  <a:pt x="40" y="24"/>
                </a:cubicBezTo>
                <a:cubicBezTo>
                  <a:pt x="47" y="24"/>
                  <a:pt x="53" y="30"/>
                  <a:pt x="53" y="37"/>
                </a:cubicBezTo>
                <a:cubicBezTo>
                  <a:pt x="53" y="44"/>
                  <a:pt x="47" y="49"/>
                  <a:pt x="40" y="4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2" name="TextBox 72"/>
          <p:cNvSpPr txBox="1">
            <a:spLocks noChangeArrowheads="1"/>
          </p:cNvSpPr>
          <p:nvPr/>
        </p:nvSpPr>
        <p:spPr bwMode="auto">
          <a:xfrm>
            <a:off x="9601191" y="8688951"/>
            <a:ext cx="519853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n-US" sz="6700" b="1" dirty="0">
                <a:latin typeface="Lato Regular" charset="0"/>
                <a:cs typeface="Lato Regular" charset="0"/>
              </a:rPr>
              <a:t>Contáctanos</a:t>
            </a:r>
          </a:p>
        </p:txBody>
      </p:sp>
    </p:spTree>
    <p:extLst>
      <p:ext uri="{BB962C8B-B14F-4D97-AF65-F5344CB8AC3E}">
        <p14:creationId xmlns:p14="http://schemas.microsoft.com/office/powerpoint/2010/main" val="13365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587220" y="976999"/>
            <a:ext cx="72031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Machine </a:t>
            </a:r>
            <a:r>
              <a:rPr lang="es-ES" sz="6700" b="1" dirty="0" err="1">
                <a:latin typeface="Lato Regular" charset="0"/>
                <a:cs typeface="Lato Regular" charset="0"/>
              </a:rPr>
              <a:t>Learning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42648" y="4333875"/>
            <a:ext cx="21210493" cy="41549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400" dirty="0">
                <a:latin typeface="segoe-ui_normal"/>
              </a:rPr>
              <a:t>Rama de la Inteligencia Artificial</a:t>
            </a:r>
          </a:p>
          <a:p>
            <a:pPr algn="just"/>
            <a:endParaRPr lang="es-ES" sz="4400" dirty="0"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400" b="1" dirty="0">
                <a:latin typeface="segoe-ui_normal"/>
              </a:rPr>
              <a:t>Definición</a:t>
            </a:r>
            <a:r>
              <a:rPr lang="es-ES" sz="4400" dirty="0">
                <a:latin typeface="segoe-ui_normal"/>
              </a:rPr>
              <a:t>: conjunto de herramientas, técnicas, algoritmos y/o métodos que permite a los ordenadores 'aprender’ con el fin de emular 'inteligencia'.</a:t>
            </a:r>
            <a:endParaRPr lang="es-ES" sz="4400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sz="4400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413116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587220" y="976999"/>
            <a:ext cx="72031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Machine </a:t>
            </a:r>
            <a:r>
              <a:rPr lang="es-ES" sz="6700" b="1" dirty="0" err="1">
                <a:latin typeface="Lato Regular" charset="0"/>
                <a:cs typeface="Lato Regular" charset="0"/>
              </a:rPr>
              <a:t>Learning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ttps://image.slidesharecdn.com/dominodatasciencepopupseattlealicezhengunderstanding-feature-space-151013124607-lva1-app6891/95/understanding-feature-space-in-machine-learning-data-science-popup-seattle-6-638.jpg?cb=1446229384"/>
          <p:cNvPicPr>
            <a:picLocks noChangeAspect="1"/>
          </p:cNvPicPr>
          <p:nvPr/>
        </p:nvPicPr>
        <p:blipFill>
          <a:blip r:embed="rId4"/>
          <a:srcRect t="2039" b="-2039"/>
          <a:stretch>
            <a:fillRect/>
          </a:stretch>
        </p:blipFill>
        <p:spPr>
          <a:xfrm>
            <a:off x="3085296" y="2091055"/>
            <a:ext cx="17053136" cy="9684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9949678" y="6648450"/>
            <a:ext cx="2569902" cy="923314"/>
          </a:xfrm>
          <a:prstGeom prst="rect">
            <a:avLst/>
          </a:prstGeom>
        </p:spPr>
        <p:txBody>
          <a:bodyPr wrap="none" lIns="91424" tIns="45712" rIns="91424" bIns="45712" rtlCol="0">
            <a:spAutoFit/>
          </a:bodyPr>
          <a:lstStyle/>
          <a:p>
            <a:pPr algn="ctr"/>
            <a:r>
              <a:rPr lang="es-ES" sz="5400" b="1" spc="600" dirty="0">
                <a:solidFill>
                  <a:srgbClr val="FF0000"/>
                </a:solidFill>
                <a:latin typeface="Lato Regular"/>
                <a:cs typeface="Lato Regular"/>
              </a:rPr>
              <a:t>¿QUÉ?</a:t>
            </a:r>
          </a:p>
        </p:txBody>
      </p:sp>
    </p:spTree>
    <p:extLst>
      <p:ext uri="{BB962C8B-B14F-4D97-AF65-F5344CB8AC3E}">
        <p14:creationId xmlns:p14="http://schemas.microsoft.com/office/powerpoint/2010/main" val="38270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587220" y="976999"/>
            <a:ext cx="72031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Machine </a:t>
            </a:r>
            <a:r>
              <a:rPr lang="es-ES" sz="6700" b="1" dirty="0" err="1">
                <a:latin typeface="Lato Regular" charset="0"/>
                <a:cs typeface="Lato Regular" charset="0"/>
              </a:rPr>
              <a:t>Learning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42648" y="4333875"/>
            <a:ext cx="21210493" cy="55092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400" dirty="0">
                <a:latin typeface="segoe-ui_normal"/>
              </a:rPr>
              <a:t>Consideraciones previas</a:t>
            </a:r>
            <a:endParaRPr lang="es-ES" sz="4400" dirty="0">
              <a:solidFill>
                <a:srgbClr val="222222"/>
              </a:solidFill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Adquisición y almacenamiento de los datos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Limpieza y filtrado de datos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 err="1">
                <a:solidFill>
                  <a:srgbClr val="323539"/>
                </a:solidFill>
                <a:effectLst/>
                <a:latin typeface="segoe-ui_normal"/>
              </a:rPr>
              <a:t>Feature</a:t>
            </a: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 </a:t>
            </a:r>
            <a:r>
              <a:rPr lang="es-ES" sz="4400" b="0" i="0" dirty="0" err="1">
                <a:solidFill>
                  <a:srgbClr val="323539"/>
                </a:solidFill>
                <a:effectLst/>
                <a:latin typeface="segoe-ui_normal"/>
              </a:rPr>
              <a:t>Engineering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s-ES" sz="4400" b="0" i="0" dirty="0">
              <a:solidFill>
                <a:srgbClr val="323539"/>
              </a:solidFill>
              <a:effectLst/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Otras soluciones </a:t>
            </a:r>
            <a:r>
              <a:rPr lang="es-ES" sz="4400" b="0" i="0" dirty="0" err="1">
                <a:solidFill>
                  <a:srgbClr val="323539"/>
                </a:solidFill>
                <a:effectLst/>
                <a:latin typeface="segoe-ui_normal"/>
              </a:rPr>
              <a:t>adHoc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 err="1">
                <a:solidFill>
                  <a:srgbClr val="323539"/>
                </a:solidFill>
                <a:effectLst/>
                <a:latin typeface="segoe-ui_normal"/>
              </a:rPr>
              <a:t>e.g</a:t>
            </a: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. </a:t>
            </a:r>
            <a:r>
              <a:rPr lang="es-ES" sz="4400" b="0" i="0" dirty="0" err="1">
                <a:solidFill>
                  <a:srgbClr val="323539"/>
                </a:solidFill>
                <a:effectLst/>
                <a:latin typeface="segoe-ui_normal"/>
              </a:rPr>
              <a:t>screening</a:t>
            </a: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, alarmas (detección de anomalías; </a:t>
            </a:r>
            <a:r>
              <a:rPr lang="es-ES" sz="4400" b="0" i="0" dirty="0" err="1">
                <a:solidFill>
                  <a:srgbClr val="323539"/>
                </a:solidFill>
                <a:effectLst/>
                <a:latin typeface="segoe-ui_normal"/>
              </a:rPr>
              <a:t>azure</a:t>
            </a: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4400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35366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587220" y="976999"/>
            <a:ext cx="72031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Machine </a:t>
            </a:r>
            <a:r>
              <a:rPr lang="es-ES" sz="6700" b="1" dirty="0" err="1">
                <a:latin typeface="Lato Regular" charset="0"/>
                <a:cs typeface="Lato Regular" charset="0"/>
              </a:rPr>
              <a:t>Learning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33071" y="2924175"/>
            <a:ext cx="21210493" cy="889474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400" dirty="0">
                <a:latin typeface="segoe-ui_normal"/>
              </a:rPr>
              <a:t>Tipos de aprendizaje</a:t>
            </a:r>
            <a:endParaRPr lang="es-ES" sz="4400" dirty="0">
              <a:solidFill>
                <a:srgbClr val="222222"/>
              </a:solidFill>
              <a:latin typeface="segoe-ui_normal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No supervisado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Supervisado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323539"/>
                </a:solidFill>
                <a:effectLst/>
                <a:latin typeface="segoe-ui_normal"/>
              </a:rPr>
              <a:t>Con 'refuerzo'</a:t>
            </a:r>
          </a:p>
          <a:p>
            <a:pPr lvl="1" algn="just"/>
            <a:endParaRPr lang="es-ES" sz="4400" b="0" i="0" dirty="0">
              <a:solidFill>
                <a:srgbClr val="323539"/>
              </a:solidFill>
              <a:effectLst/>
              <a:latin typeface="segoe-ui_norm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222222"/>
                </a:solidFill>
                <a:effectLst/>
                <a:latin typeface="segoe-ui_normal"/>
              </a:rPr>
              <a:t>Categorías de aprendizaje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222222"/>
                </a:solidFill>
                <a:effectLst/>
                <a:latin typeface="segoe-ui_normal"/>
              </a:rPr>
              <a:t>Clasificación (discreto)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222222"/>
                </a:solidFill>
                <a:effectLst/>
                <a:latin typeface="segoe-ui_normal"/>
              </a:rPr>
              <a:t>Filtros de SPAM, detección de fraude, etc.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222222"/>
                </a:solidFill>
                <a:effectLst/>
                <a:latin typeface="segoe-ui_normal"/>
              </a:rPr>
              <a:t>Regresión (continuo)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222222"/>
                </a:solidFill>
                <a:effectLst/>
                <a:latin typeface="segoe-ui_normal"/>
              </a:rPr>
              <a:t>Meteorología, ventas y marketing, etc.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ES" sz="4400" b="0" i="0" dirty="0" err="1">
                <a:solidFill>
                  <a:srgbClr val="222222"/>
                </a:solidFill>
                <a:effectLst/>
                <a:latin typeface="segoe-ui_normal"/>
              </a:rPr>
              <a:t>Clustering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s-ES" sz="4400" b="0" i="0" dirty="0">
                <a:solidFill>
                  <a:srgbClr val="222222"/>
                </a:solidFill>
                <a:effectLst/>
                <a:latin typeface="segoe-ui_normal"/>
              </a:rPr>
              <a:t>Detección de grupos de riesgo, etc.</a:t>
            </a:r>
          </a:p>
          <a:p>
            <a:pPr lvl="2" algn="just">
              <a:buFont typeface="Arial" panose="020B0604020202020204" pitchFamily="34" charset="0"/>
              <a:buChar char="•"/>
            </a:pPr>
            <a:endParaRPr lang="es-ES" sz="4400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389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587220" y="976999"/>
            <a:ext cx="720318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Machine </a:t>
            </a:r>
            <a:r>
              <a:rPr lang="es-ES" sz="6700" b="1" dirty="0" err="1">
                <a:latin typeface="Lato Regular" charset="0"/>
                <a:cs typeface="Lato Regular" charset="0"/>
              </a:rPr>
              <a:t>Learning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33071" y="3667125"/>
            <a:ext cx="21210493" cy="59093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5400" dirty="0">
                <a:solidFill>
                  <a:srgbClr val="323539"/>
                </a:solidFill>
                <a:latin typeface="segoe-ui_normal"/>
              </a:rPr>
              <a:t>Enfoques de aprendizaje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5400" dirty="0">
                <a:solidFill>
                  <a:srgbClr val="323539"/>
                </a:solidFill>
                <a:latin typeface="segoe-ui_normal"/>
              </a:rPr>
              <a:t>Árboles/bosques/junglas de decisión (</a:t>
            </a: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random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 </a:t>
            </a: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forests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5400" dirty="0">
                <a:solidFill>
                  <a:srgbClr val="323539"/>
                </a:solidFill>
                <a:latin typeface="segoe-ui_normal"/>
              </a:rPr>
              <a:t>Redes neuronales artificiales/profundas (</a:t>
            </a: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deep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 </a:t>
            </a: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learning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5400" dirty="0">
                <a:solidFill>
                  <a:srgbClr val="323539"/>
                </a:solidFill>
                <a:latin typeface="segoe-ui_normal"/>
              </a:rPr>
              <a:t>Máquinas de vectores de soporte (SVM)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Clustering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 (k-vecinos)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5400" dirty="0">
                <a:solidFill>
                  <a:srgbClr val="323539"/>
                </a:solidFill>
                <a:latin typeface="segoe-ui_normal"/>
              </a:rPr>
              <a:t>Redes bayesiana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Regresores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 lineales (LMS, </a:t>
            </a:r>
            <a:r>
              <a:rPr lang="es-ES" sz="5400" dirty="0" err="1">
                <a:solidFill>
                  <a:srgbClr val="323539"/>
                </a:solidFill>
                <a:latin typeface="segoe-ui_normal"/>
              </a:rPr>
              <a:t>logistic</a:t>
            </a:r>
            <a:r>
              <a:rPr lang="es-ES" sz="5400" dirty="0">
                <a:solidFill>
                  <a:srgbClr val="323539"/>
                </a:solidFill>
                <a:latin typeface="segoe-ui_norm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458" y="2324100"/>
            <a:ext cx="17190318" cy="90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843701" y="976999"/>
            <a:ext cx="669022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Azure ML Studio</a:t>
            </a:r>
            <a:endParaRPr lang="en-U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83566" y="3271070"/>
            <a:ext cx="21210493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I/O de diferentes fuentes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Conversores de formato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Transformación de datos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b="1" i="0" dirty="0">
                <a:solidFill>
                  <a:srgbClr val="222222"/>
                </a:solidFill>
                <a:effectLst/>
                <a:latin typeface="segoe-ui_normal"/>
              </a:rPr>
              <a:t>Machine </a:t>
            </a:r>
            <a:r>
              <a:rPr lang="es-ES" sz="4000" b="1" i="0" dirty="0" err="1">
                <a:solidFill>
                  <a:srgbClr val="222222"/>
                </a:solidFill>
                <a:effectLst/>
                <a:latin typeface="segoe-ui_normal"/>
              </a:rPr>
              <a:t>Learning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4000" i="0" dirty="0" err="1">
                <a:solidFill>
                  <a:srgbClr val="222222"/>
                </a:solidFill>
                <a:effectLst/>
                <a:latin typeface="segoe-ui_normal"/>
              </a:rPr>
              <a:t>OpenCV</a:t>
            </a:r>
            <a:r>
              <a:rPr lang="es-ES" sz="4000" i="0" dirty="0">
                <a:solidFill>
                  <a:srgbClr val="222222"/>
                </a:solidFill>
                <a:effectLst/>
                <a:latin typeface="segoe-ui_normal"/>
              </a:rPr>
              <a:t> (visión artificial)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265" y="447675"/>
            <a:ext cx="5951006" cy="122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ZENDOS">
      <a:dk1>
        <a:srgbClr val="323539"/>
      </a:dk1>
      <a:lt1>
        <a:sysClr val="window" lastClr="FFFFFF"/>
      </a:lt1>
      <a:dk2>
        <a:srgbClr val="323539"/>
      </a:dk2>
      <a:lt2>
        <a:srgbClr val="FFFFFF"/>
      </a:lt2>
      <a:accent1>
        <a:srgbClr val="C6234A"/>
      </a:accent1>
      <a:accent2>
        <a:srgbClr val="AC1D3F"/>
      </a:accent2>
      <a:accent3>
        <a:srgbClr val="81152F"/>
      </a:accent3>
      <a:accent4>
        <a:srgbClr val="651024"/>
      </a:accent4>
      <a:accent5>
        <a:srgbClr val="49212A"/>
      </a:accent5>
      <a:accent6>
        <a:srgbClr val="AC1D3F"/>
      </a:accent6>
      <a:hlink>
        <a:srgbClr val="7AA9F7"/>
      </a:hlink>
      <a:folHlink>
        <a:srgbClr val="1C2739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C1D3F"/>
        </a:solidFill>
        <a:ln>
          <a:noFill/>
        </a:ln>
      </a:spPr>
      <a:bodyPr rtlCol="0" anchor="ctr"/>
      <a:lstStyle>
        <a:defPPr algn="ctr">
          <a:defRPr sz="28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1424" tIns="45712" rIns="91424" bIns="45712">
        <a:spAutoFit/>
      </a:bodyPr>
      <a:lstStyle>
        <a:defPPr algn="ctr">
          <a:defRPr sz="2100" b="1" spc="600" dirty="0" smtClean="0">
            <a:solidFill>
              <a:srgbClr val="AC1D3F"/>
            </a:solidFill>
            <a:latin typeface="Lato Regular"/>
            <a:cs typeface="Lat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Stampede -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ank for Breaks">
  <a:themeElements>
    <a:clrScheme name="Stampede -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54943</TotalTime>
  <Words>1133</Words>
  <Application>Microsoft Office PowerPoint</Application>
  <PresentationFormat>Personalizado</PresentationFormat>
  <Paragraphs>171</Paragraphs>
  <Slides>24</Slides>
  <Notes>21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Default Theme</vt:lpstr>
      <vt:lpstr>Custom Design</vt:lpstr>
      <vt:lpstr>Blank for Breaks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 Design</dc:creator>
  <cp:keywords/>
  <dc:description/>
  <cp:lastModifiedBy>Reinyer Ferra Diaz</cp:lastModifiedBy>
  <cp:revision>3717</cp:revision>
  <dcterms:created xsi:type="dcterms:W3CDTF">2014-11-12T21:47:38Z</dcterms:created>
  <dcterms:modified xsi:type="dcterms:W3CDTF">2017-03-28T17:07:57Z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0x010100FF460C1E4554634E91C6C1866AEF8204</vt:lpwstr>
  </property>
</Properties>
</file>